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6"/>
  </p:notesMasterIdLst>
  <p:handoutMasterIdLst>
    <p:handoutMasterId r:id="rId17"/>
  </p:handoutMasterIdLst>
  <p:sldIdLst>
    <p:sldId id="500" r:id="rId2"/>
    <p:sldId id="544" r:id="rId3"/>
    <p:sldId id="545" r:id="rId4"/>
    <p:sldId id="594" r:id="rId5"/>
    <p:sldId id="595" r:id="rId6"/>
    <p:sldId id="596" r:id="rId7"/>
    <p:sldId id="597" r:id="rId8"/>
    <p:sldId id="562" r:id="rId9"/>
    <p:sldId id="593" r:id="rId10"/>
    <p:sldId id="585" r:id="rId11"/>
    <p:sldId id="564" r:id="rId12"/>
    <p:sldId id="578" r:id="rId13"/>
    <p:sldId id="588" r:id="rId14"/>
    <p:sldId id="592" r:id="rId15"/>
  </p:sldIdLst>
  <p:sldSz cx="9144000" cy="6858000" type="screen4x3"/>
  <p:notesSz cx="7077075" cy="9363075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" initials="" lastIdx="9" clrIdx="0"/>
  <p:cmAuthor id="2" name="ITechXperience" initials="" lastIdx="2" clrIdx="1"/>
  <p:cmAuthor id="3" name="Kathy" initials="" lastIdx="2" clrIdx="2"/>
  <p:cmAuthor id="4" name="David" initials="" lastIdx="4" clrIdx="3"/>
  <p:cmAuthor id="5" name="Corinna" initials="C" lastIdx="1" clrIdx="4">
    <p:extLst>
      <p:ext uri="{19B8F6BF-5375-455C-9EA6-DF929625EA0E}">
        <p15:presenceInfo xmlns:p15="http://schemas.microsoft.com/office/powerpoint/2012/main" userId="Cori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41E"/>
    <a:srgbClr val="4472C4"/>
    <a:srgbClr val="C19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54" d="100"/>
          <a:sy n="54" d="100"/>
        </p:scale>
        <p:origin x="1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Protégés</c:v>
                </c:pt>
              </c:strCache>
            </c:strRef>
          </c:tx>
          <c:spPr>
            <a:solidFill>
              <a:srgbClr val="0056A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508183558226979E-2"/>
                  <c:y val="-3.8510103149641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DB-4741-A8F8-E72231C7E30D}"/>
                </c:ext>
              </c:extLst>
            </c:dLbl>
            <c:dLbl>
              <c:idx val="1"/>
              <c:layout>
                <c:manualLayout>
                  <c:x val="3.0023381594934226E-3"/>
                  <c:y val="-4.530600370546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DB-4741-A8F8-E72231C7E30D}"/>
                </c:ext>
              </c:extLst>
            </c:dLbl>
            <c:dLbl>
              <c:idx val="2"/>
              <c:layout>
                <c:manualLayout>
                  <c:x val="7.5058453987335572E-3"/>
                  <c:y val="-3.17142025938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DB-4741-A8F8-E72231C7E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Favorable</c:v>
                </c:pt>
                <c:pt idx="1">
                  <c:v>Neutral</c:v>
                </c:pt>
                <c:pt idx="2">
                  <c:v>Unfavorable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88</c:v>
                </c:pt>
                <c:pt idx="1">
                  <c:v>13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D-42D1-9EEF-5E3C3E6728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Mentors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515198036707249E-2"/>
                  <c:y val="-2.9448902408549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DB-4741-A8F8-E72231C7E30D}"/>
                </c:ext>
              </c:extLst>
            </c:dLbl>
            <c:dLbl>
              <c:idx val="1"/>
              <c:layout>
                <c:manualLayout>
                  <c:x val="1.9515198036707138E-2"/>
                  <c:y val="-3.3979502779095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DB-4741-A8F8-E72231C7E30D}"/>
                </c:ext>
              </c:extLst>
            </c:dLbl>
            <c:dLbl>
              <c:idx val="2"/>
              <c:layout>
                <c:manualLayout>
                  <c:x val="1.9515198036707138E-2"/>
                  <c:y val="-4.0775403334914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DB-4741-A8F8-E72231C7E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Favorable</c:v>
                </c:pt>
                <c:pt idx="1">
                  <c:v>Neutral</c:v>
                </c:pt>
                <c:pt idx="2">
                  <c:v>Unfavorable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75</c:v>
                </c:pt>
                <c:pt idx="1">
                  <c:v>25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AD-42D1-9EEF-5E3C3E6728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4472031"/>
        <c:axId val="1150221855"/>
        <c:axId val="888272623"/>
      </c:bar3DChart>
      <c:catAx>
        <c:axId val="894472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221855"/>
        <c:crosses val="autoZero"/>
        <c:auto val="1"/>
        <c:lblAlgn val="ctr"/>
        <c:lblOffset val="100"/>
        <c:noMultiLvlLbl val="0"/>
      </c:catAx>
      <c:valAx>
        <c:axId val="1150221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4472031"/>
        <c:crosses val="autoZero"/>
        <c:crossBetween val="between"/>
      </c:valAx>
      <c:serAx>
        <c:axId val="888272623"/>
        <c:scaling>
          <c:orientation val="minMax"/>
        </c:scaling>
        <c:delete val="1"/>
        <c:axPos val="b"/>
        <c:majorTickMark val="none"/>
        <c:minorTickMark val="none"/>
        <c:tickLblPos val="nextTo"/>
        <c:crossAx val="1150221855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Protégés</c:v>
                </c:pt>
              </c:strCache>
            </c:strRef>
          </c:tx>
          <c:spPr>
            <a:solidFill>
              <a:srgbClr val="0056A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508183558226979E-2"/>
                  <c:y val="-3.8510103149641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DB-4741-A8F8-E72231C7E30D}"/>
                </c:ext>
              </c:extLst>
            </c:dLbl>
            <c:dLbl>
              <c:idx val="1"/>
              <c:layout>
                <c:manualLayout>
                  <c:x val="3.0023381594934226E-3"/>
                  <c:y val="-4.530600370546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DB-4741-A8F8-E72231C7E30D}"/>
                </c:ext>
              </c:extLst>
            </c:dLbl>
            <c:dLbl>
              <c:idx val="2"/>
              <c:layout>
                <c:manualLayout>
                  <c:x val="7.5058453987335572E-3"/>
                  <c:y val="-3.17142025938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DB-4741-A8F8-E72231C7E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Favorable</c:v>
                </c:pt>
                <c:pt idx="1">
                  <c:v>Neutral</c:v>
                </c:pt>
                <c:pt idx="2">
                  <c:v>Unfavorable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D-42D1-9EEF-5E3C3E6728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Mentors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515198036707249E-2"/>
                  <c:y val="-2.9448902408549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DB-4741-A8F8-E72231C7E30D}"/>
                </c:ext>
              </c:extLst>
            </c:dLbl>
            <c:dLbl>
              <c:idx val="1"/>
              <c:layout>
                <c:manualLayout>
                  <c:x val="1.9515198036707138E-2"/>
                  <c:y val="-3.3979502779095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DB-4741-A8F8-E72231C7E30D}"/>
                </c:ext>
              </c:extLst>
            </c:dLbl>
            <c:dLbl>
              <c:idx val="2"/>
              <c:layout>
                <c:manualLayout>
                  <c:x val="1.9515198036707138E-2"/>
                  <c:y val="-4.0775403334914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DB-4741-A8F8-E72231C7E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Favorable</c:v>
                </c:pt>
                <c:pt idx="1">
                  <c:v>Neutral</c:v>
                </c:pt>
                <c:pt idx="2">
                  <c:v>Unfavorable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75</c:v>
                </c:pt>
                <c:pt idx="1">
                  <c:v>8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AD-42D1-9EEF-5E3C3E6728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4472031"/>
        <c:axId val="1150221855"/>
        <c:axId val="888272623"/>
      </c:bar3DChart>
      <c:catAx>
        <c:axId val="894472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221855"/>
        <c:crosses val="autoZero"/>
        <c:auto val="1"/>
        <c:lblAlgn val="ctr"/>
        <c:lblOffset val="100"/>
        <c:noMultiLvlLbl val="0"/>
      </c:catAx>
      <c:valAx>
        <c:axId val="1150221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4472031"/>
        <c:crosses val="autoZero"/>
        <c:crossBetween val="between"/>
      </c:valAx>
      <c:serAx>
        <c:axId val="888272623"/>
        <c:scaling>
          <c:orientation val="minMax"/>
        </c:scaling>
        <c:delete val="1"/>
        <c:axPos val="b"/>
        <c:majorTickMark val="none"/>
        <c:minorTickMark val="none"/>
        <c:tickLblPos val="nextTo"/>
        <c:crossAx val="1150221855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Protégés</c:v>
                </c:pt>
              </c:strCache>
            </c:strRef>
          </c:tx>
          <c:spPr>
            <a:solidFill>
              <a:srgbClr val="0056A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508183558226979E-2"/>
                  <c:y val="-3.8510103149641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DB-4741-A8F8-E72231C7E30D}"/>
                </c:ext>
              </c:extLst>
            </c:dLbl>
            <c:dLbl>
              <c:idx val="1"/>
              <c:layout>
                <c:manualLayout>
                  <c:x val="3.0023381594934226E-3"/>
                  <c:y val="-4.530600370546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DB-4741-A8F8-E72231C7E30D}"/>
                </c:ext>
              </c:extLst>
            </c:dLbl>
            <c:dLbl>
              <c:idx val="2"/>
              <c:layout>
                <c:manualLayout>
                  <c:x val="7.5058453987335572E-3"/>
                  <c:y val="-3.17142025938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DB-4741-A8F8-E72231C7E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Favorable</c:v>
                </c:pt>
                <c:pt idx="1">
                  <c:v>Neutral</c:v>
                </c:pt>
                <c:pt idx="2">
                  <c:v>Unfavorable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D-42D1-9EEF-5E3C3E6728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Mentors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515198036707249E-2"/>
                  <c:y val="-2.9448902408549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DB-4741-A8F8-E72231C7E30D}"/>
                </c:ext>
              </c:extLst>
            </c:dLbl>
            <c:dLbl>
              <c:idx val="1"/>
              <c:layout>
                <c:manualLayout>
                  <c:x val="1.9515198036707138E-2"/>
                  <c:y val="-3.3979502779095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DB-4741-A8F8-E72231C7E30D}"/>
                </c:ext>
              </c:extLst>
            </c:dLbl>
            <c:dLbl>
              <c:idx val="2"/>
              <c:layout>
                <c:manualLayout>
                  <c:x val="1.9515198036707138E-2"/>
                  <c:y val="-4.0775403334914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DB-4741-A8F8-E72231C7E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Favorable</c:v>
                </c:pt>
                <c:pt idx="1">
                  <c:v>Neutral</c:v>
                </c:pt>
                <c:pt idx="2">
                  <c:v>Unfavorable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75</c:v>
                </c:pt>
                <c:pt idx="1">
                  <c:v>25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AD-42D1-9EEF-5E3C3E6728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4472031"/>
        <c:axId val="1150221855"/>
        <c:axId val="888272623"/>
      </c:bar3DChart>
      <c:catAx>
        <c:axId val="894472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221855"/>
        <c:crosses val="autoZero"/>
        <c:auto val="1"/>
        <c:lblAlgn val="ctr"/>
        <c:lblOffset val="100"/>
        <c:noMultiLvlLbl val="0"/>
      </c:catAx>
      <c:valAx>
        <c:axId val="1150221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4472031"/>
        <c:crosses val="autoZero"/>
        <c:crossBetween val="between"/>
      </c:valAx>
      <c:serAx>
        <c:axId val="888272623"/>
        <c:scaling>
          <c:orientation val="minMax"/>
        </c:scaling>
        <c:delete val="1"/>
        <c:axPos val="b"/>
        <c:majorTickMark val="none"/>
        <c:minorTickMark val="none"/>
        <c:tickLblPos val="nextTo"/>
        <c:crossAx val="1150221855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Protégés</c:v>
                </c:pt>
              </c:strCache>
            </c:strRef>
          </c:tx>
          <c:spPr>
            <a:solidFill>
              <a:srgbClr val="0056A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508183558226979E-2"/>
                  <c:y val="-3.8510103149641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DB-4741-A8F8-E72231C7E30D}"/>
                </c:ext>
              </c:extLst>
            </c:dLbl>
            <c:dLbl>
              <c:idx val="1"/>
              <c:layout>
                <c:manualLayout>
                  <c:x val="3.0023381594934226E-3"/>
                  <c:y val="-4.530600370546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DB-4741-A8F8-E72231C7E30D}"/>
                </c:ext>
              </c:extLst>
            </c:dLbl>
            <c:dLbl>
              <c:idx val="2"/>
              <c:layout>
                <c:manualLayout>
                  <c:x val="7.5058453987335572E-3"/>
                  <c:y val="-3.17142025938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DB-4741-A8F8-E72231C7E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Favorable</c:v>
                </c:pt>
                <c:pt idx="1">
                  <c:v>Neutral</c:v>
                </c:pt>
                <c:pt idx="2">
                  <c:v>Unfavorable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</c:v>
                </c:pt>
                <c:pt idx="1">
                  <c:v>25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D-42D1-9EEF-5E3C3E6728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Mentors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515198036707249E-2"/>
                  <c:y val="-2.9448902408549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DB-4741-A8F8-E72231C7E30D}"/>
                </c:ext>
              </c:extLst>
            </c:dLbl>
            <c:dLbl>
              <c:idx val="1"/>
              <c:layout>
                <c:manualLayout>
                  <c:x val="1.9515198036707138E-2"/>
                  <c:y val="-3.3979502779095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DB-4741-A8F8-E72231C7E30D}"/>
                </c:ext>
              </c:extLst>
            </c:dLbl>
            <c:dLbl>
              <c:idx val="2"/>
              <c:layout>
                <c:manualLayout>
                  <c:x val="1.9515198036707138E-2"/>
                  <c:y val="-4.0775403334914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DB-4741-A8F8-E72231C7E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Favorable</c:v>
                </c:pt>
                <c:pt idx="1">
                  <c:v>Neutral</c:v>
                </c:pt>
                <c:pt idx="2">
                  <c:v>Unfavorable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83</c:v>
                </c:pt>
                <c:pt idx="1">
                  <c:v>17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AD-42D1-9EEF-5E3C3E6728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4472031"/>
        <c:axId val="1150221855"/>
        <c:axId val="888272623"/>
      </c:bar3DChart>
      <c:catAx>
        <c:axId val="894472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221855"/>
        <c:crosses val="autoZero"/>
        <c:auto val="1"/>
        <c:lblAlgn val="ctr"/>
        <c:lblOffset val="100"/>
        <c:noMultiLvlLbl val="0"/>
      </c:catAx>
      <c:valAx>
        <c:axId val="1150221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4472031"/>
        <c:crosses val="autoZero"/>
        <c:crossBetween val="between"/>
      </c:valAx>
      <c:serAx>
        <c:axId val="888272623"/>
        <c:scaling>
          <c:orientation val="minMax"/>
        </c:scaling>
        <c:delete val="1"/>
        <c:axPos val="b"/>
        <c:majorTickMark val="none"/>
        <c:minorTickMark val="none"/>
        <c:tickLblPos val="nextTo"/>
        <c:crossAx val="1150221855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Protégés</c:v>
                </c:pt>
              </c:strCache>
            </c:strRef>
          </c:tx>
          <c:spPr>
            <a:solidFill>
              <a:srgbClr val="0056A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508183558226979E-2"/>
                  <c:y val="-3.8510103149641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DB-4741-A8F8-E72231C7E30D}"/>
                </c:ext>
              </c:extLst>
            </c:dLbl>
            <c:dLbl>
              <c:idx val="1"/>
              <c:layout>
                <c:manualLayout>
                  <c:x val="3.0023381594934226E-3"/>
                  <c:y val="-4.530600370546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DB-4741-A8F8-E72231C7E30D}"/>
                </c:ext>
              </c:extLst>
            </c:dLbl>
            <c:dLbl>
              <c:idx val="2"/>
              <c:layout>
                <c:manualLayout>
                  <c:x val="7.5058453987335572E-3"/>
                  <c:y val="-3.17142025938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DB-4741-A8F8-E72231C7E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Favorable</c:v>
                </c:pt>
                <c:pt idx="1">
                  <c:v>Neutral</c:v>
                </c:pt>
                <c:pt idx="2">
                  <c:v>Unfavorable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</c:v>
                </c:pt>
                <c:pt idx="1">
                  <c:v>25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D-42D1-9EEF-5E3C3E6728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Mentors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515198036707249E-2"/>
                  <c:y val="-2.9448902408549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DB-4741-A8F8-E72231C7E30D}"/>
                </c:ext>
              </c:extLst>
            </c:dLbl>
            <c:dLbl>
              <c:idx val="1"/>
              <c:layout>
                <c:manualLayout>
                  <c:x val="1.9515198036707138E-2"/>
                  <c:y val="-3.3979502779095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DB-4741-A8F8-E72231C7E30D}"/>
                </c:ext>
              </c:extLst>
            </c:dLbl>
            <c:dLbl>
              <c:idx val="2"/>
              <c:layout>
                <c:manualLayout>
                  <c:x val="1.9515198036707138E-2"/>
                  <c:y val="-4.0775403334914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DB-4741-A8F8-E72231C7E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Favorable</c:v>
                </c:pt>
                <c:pt idx="1">
                  <c:v>Neutral</c:v>
                </c:pt>
                <c:pt idx="2">
                  <c:v>Unfavorable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75</c:v>
                </c:pt>
                <c:pt idx="1">
                  <c:v>25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AD-42D1-9EEF-5E3C3E6728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4472031"/>
        <c:axId val="1150221855"/>
        <c:axId val="888272623"/>
      </c:bar3DChart>
      <c:catAx>
        <c:axId val="894472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221855"/>
        <c:crosses val="autoZero"/>
        <c:auto val="1"/>
        <c:lblAlgn val="ctr"/>
        <c:lblOffset val="100"/>
        <c:noMultiLvlLbl val="0"/>
      </c:catAx>
      <c:valAx>
        <c:axId val="1150221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4472031"/>
        <c:crosses val="autoZero"/>
        <c:crossBetween val="between"/>
      </c:valAx>
      <c:serAx>
        <c:axId val="888272623"/>
        <c:scaling>
          <c:orientation val="minMax"/>
        </c:scaling>
        <c:delete val="1"/>
        <c:axPos val="b"/>
        <c:majorTickMark val="none"/>
        <c:minorTickMark val="none"/>
        <c:tickLblPos val="nextTo"/>
        <c:crossAx val="1150221855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6B000F-044B-44F9-A2C2-CD080041A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162D92-E43C-42B2-B5DC-8DEE44A58C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2D767A-D5C1-42BF-80CB-ED4C37E29A19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EF915C-2F09-449B-9F51-E80C277131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F3D98-E62A-460F-9F89-48634558BF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72FD5E8-1205-4F6D-9B59-C3F45C9CE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424D28-7051-404D-980C-280E0F7086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AF055-0956-45D2-ADFF-E9E128E8B9C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22BAA9C-C1CF-4D80-A2E9-49E47E1AB44A}" type="datetimeFigureOut">
              <a:rPr lang="en-US"/>
              <a:pPr>
                <a:defRPr/>
              </a:pPr>
              <a:t>5/23/2019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EE07D1F-110B-4CC1-B6B9-6137FC2839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55A2751-E877-409C-B724-5B79F8DDB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D2C40-F1F1-4E35-9DED-D03F8D3A73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4134-9451-4D3A-89EB-5AABC8E16E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7F8DE86-A0F3-401B-AFD6-7862064EA6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42C5D-2EA7-406B-9BC6-971C1510A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1688C-ADA1-4CCE-8D88-3A026C05B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E83CB-360E-4A74-8C84-0BB52F13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#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ABBFB-5CD1-4CAA-BF63-34CB4CDAC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7D1D9-D873-4E66-8794-EA111D140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6E54B-AA6E-4554-AB30-BDCF710EF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0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8A98E-CE34-41C2-BCEB-644C752D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A3C93-6BD1-43FE-B4AA-0376052DD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BDE39-5579-4AA8-A325-3FFBE989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B3B19-2104-4CFA-92E3-DEC39CCFD78A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E75F8-DDE0-464D-A37A-50DFF55E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86CEB-5367-49A3-8256-171925AE0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F296C-21D0-4DF1-8E8A-723A8D1CFF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6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4CFC46-DDBA-4277-A445-40EA5BC6A4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D9E5D-F1D8-4502-AA61-2A7721033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798B1-6409-407C-940A-DBCC28BE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5574A-0732-4BE0-B48E-DC01735E723F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F831D-A1E6-4284-B9D6-344598221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50858-B3CD-42DD-B957-D67D3DE7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2EE48-27EC-407F-9652-813C70C101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0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8C23B-2211-49B0-BABB-372CBD085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87341-0800-4C64-B926-40E7FECAF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96DB5-4F1A-4FF9-BC3F-8CB1F520A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#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FFB01-F501-41E2-8C84-8C9B919CA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0F827-ABAF-49F4-8D21-249DB1CE1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915FA-CF6A-4600-BD78-5B3E37FA7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8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2278-26C5-493E-A81D-E1AB9C8A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8CB5B-3DB9-4762-945F-1E3D2D017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479CB-0BCD-45B0-8CE3-A6523F3ED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#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AF4E0-5E0A-4A73-8D76-9C633392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37B99-70D6-458F-9282-284611153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CF52E-B03C-494D-B6BD-A74BB4580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9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90D99-AD5C-4909-A2E5-D5AFEF6AA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D661C-6C92-4DD7-A788-4D78FC095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F0467-8D12-4A32-8EBA-9DCCBDEE8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3A2DA0-2A4F-48F6-AE2A-F93F019CC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3EC9-4957-4609-93AC-C5F525480715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FBA6B4-9A27-40A7-9FFA-9A644699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A5FBD6-F0FE-4E18-90AE-54D66098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E2D75-62EF-4761-8A68-05847498C0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4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E2DCB-0DD3-4E89-9C37-26F2E49A0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9E1F7-383C-460C-9D8E-66C333639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14BC0-AE7B-42ED-BBC0-B9E89927E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91C943-4985-4470-8998-93A09B274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C26A4D-5485-4E7A-8DB9-8CF876A19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2AEDCC-94EC-42E7-BFDC-2D6DB02D3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3A21-94F6-4662-A858-E1D91B1CD3D1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5ACFAB4-AE60-4FB7-8411-FBEB453EB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EF580B-0A76-4553-AE63-9DE99081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0393C-93A9-4A70-8D60-90EFA0C9E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4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E107D-44DA-4961-AB2B-9BBAC8BFD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D618BA1-8062-4A8A-9EFB-9CAFF5D7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34DD-ADA7-414E-ADD3-F732B124685E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BE140D6-9A63-42D1-B7D0-B744C85A8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2FFF5E-F2B9-410D-91E7-90407C14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8309-653B-416F-8CF8-D63FBD766C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8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3573CB6-3C64-47A2-AA6D-1F2EE4733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49733-928C-40EF-8B8F-46495C9DB972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F561F2F-21F3-4AFB-8FEF-B138F4EAB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1EB96FA-F69F-4962-B5D1-1BAC76DBC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BAA77-C4B5-4707-8715-879B1D605D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7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6230-3597-4164-8D51-2FBB6743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7A169-52A3-409A-AE38-EB7FE2F4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96D14-6D52-4F49-879A-AE4A721A0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256674-9813-4C92-8E01-F27876E74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E57C-5CBE-480E-974E-E58CFF7DE3EB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09DFE8-5C24-4EB0-8475-4D4ED4825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E6578E-FEDA-445C-AC4E-BE68760E5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5456C-22D2-415A-9DAA-F9D5A7D26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6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F1ED8-7D1C-436E-A35C-A9B30BB3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4685B5-D6E2-4EC9-893A-A6FBC7D40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A287B-2577-46AD-8D35-DE89B9185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1F62E5-8E97-4933-A1AB-071D8D14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AC2A0-C515-4ACC-88AE-E17ACF72CE0D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FCF11C-534D-4771-A76C-E9D23900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47D310-E6E7-48B9-A065-BB8F3A60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61925-EBD7-4DBC-AEAC-45751206AF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1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7561892-D7D7-4510-85CA-E11C7F9FE5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0B8E4-0489-48CD-8682-6EFBE6BB2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B9422-F36F-4348-B45C-51071B959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DACC46-1235-4CA4-80E9-E2CBE963B460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4DD72-3C1F-4CB6-99E1-5C4ED9210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46F4F-76DE-4F25-83A9-0111DFA52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FA53D0-D261-41E4-9C77-49A4AD78D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1BA4EF-918E-4C0C-9B87-F59BA916C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11" y="5384642"/>
            <a:ext cx="1518942" cy="13405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392E68-7632-4B7F-BDB4-1F6A52653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779" y="5855826"/>
            <a:ext cx="1646063" cy="5913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94F73C-DA34-4A43-99F9-B73B8618F1D6}"/>
              </a:ext>
            </a:extLst>
          </p:cNvPr>
          <p:cNvSpPr/>
          <p:nvPr/>
        </p:nvSpPr>
        <p:spPr>
          <a:xfrm>
            <a:off x="0" y="358588"/>
            <a:ext cx="9144000" cy="2672865"/>
          </a:xfrm>
          <a:prstGeom prst="rect">
            <a:avLst/>
          </a:prstGeom>
          <a:solidFill>
            <a:srgbClr val="0A1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1FF671-C616-4CCF-BD91-2F3FF47D516F}"/>
              </a:ext>
            </a:extLst>
          </p:cNvPr>
          <p:cNvSpPr txBox="1"/>
          <p:nvPr/>
        </p:nvSpPr>
        <p:spPr>
          <a:xfrm>
            <a:off x="3680225" y="1209964"/>
            <a:ext cx="5050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Executive Women in Government (EWG) Mentoring Program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3F206B-2077-4200-ACDE-099DF5500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" y="354937"/>
            <a:ext cx="3878301" cy="38722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0EC33B4-7E02-4621-A018-3076B05BF296}"/>
              </a:ext>
            </a:extLst>
          </p:cNvPr>
          <p:cNvSpPr/>
          <p:nvPr/>
        </p:nvSpPr>
        <p:spPr>
          <a:xfrm>
            <a:off x="0" y="3026505"/>
            <a:ext cx="9144000" cy="209239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1A9D3B-8C4A-4790-BA91-EE1F81914EB5}"/>
              </a:ext>
            </a:extLst>
          </p:cNvPr>
          <p:cNvSpPr/>
          <p:nvPr/>
        </p:nvSpPr>
        <p:spPr>
          <a:xfrm>
            <a:off x="874552" y="3628586"/>
            <a:ext cx="75754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Mid-Point Evaluation</a:t>
            </a:r>
          </a:p>
          <a:p>
            <a:pPr algn="ctr"/>
            <a:r>
              <a:rPr lang="en-US" sz="3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Executive Summary</a:t>
            </a:r>
          </a:p>
          <a:p>
            <a:pPr algn="ctr"/>
            <a:r>
              <a:rPr lang="en-US" sz="3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93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F6C50-80B1-4551-A09D-287B5F6262FD}"/>
              </a:ext>
            </a:extLst>
          </p:cNvPr>
          <p:cNvSpPr/>
          <p:nvPr/>
        </p:nvSpPr>
        <p:spPr>
          <a:xfrm>
            <a:off x="312928" y="445378"/>
            <a:ext cx="4018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</a:t>
            </a:r>
          </a:p>
        </p:txBody>
      </p:sp>
      <p:pic>
        <p:nvPicPr>
          <p:cNvPr id="7" name="Picture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1453D3BB-6236-454D-BA50-4D54B09DED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58401"/>
            <a:ext cx="9144001" cy="4059044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B54709AD-86A4-4D0A-9413-38365465A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175" y="5861903"/>
            <a:ext cx="16478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FF05AF-A4EE-43A3-9D06-1DB10FC9A8B1}"/>
              </a:ext>
            </a:extLst>
          </p:cNvPr>
          <p:cNvSpPr txBox="1"/>
          <p:nvPr/>
        </p:nvSpPr>
        <p:spPr>
          <a:xfrm>
            <a:off x="312928" y="5392616"/>
            <a:ext cx="703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satisfied with the amount of time they are connecting with their mentoring partner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254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84B81B77-E3EA-455B-A3BF-595D09EEA999}"/>
              </a:ext>
            </a:extLst>
          </p:cNvPr>
          <p:cNvSpPr txBox="1">
            <a:spLocks noChangeArrowheads="1"/>
          </p:cNvSpPr>
          <p:nvPr/>
        </p:nvSpPr>
        <p:spPr>
          <a:xfrm>
            <a:off x="258691" y="140246"/>
            <a:ext cx="8780378" cy="58221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Obstacles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air of feet&#10;&#10;Description automatically generated">
            <a:extLst>
              <a:ext uri="{FF2B5EF4-FFF2-40B4-BE49-F238E27FC236}">
                <a16:creationId xmlns:a16="http://schemas.microsoft.com/office/drawing/2014/main" id="{BD30718B-D1B0-4C28-8236-CD358E9595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3534"/>
            <a:ext cx="9144000" cy="609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80EF2A-C750-494D-B9D3-921BB1AEB1C7}"/>
              </a:ext>
            </a:extLst>
          </p:cNvPr>
          <p:cNvSpPr txBox="1"/>
          <p:nvPr/>
        </p:nvSpPr>
        <p:spPr>
          <a:xfrm>
            <a:off x="1679399" y="1226211"/>
            <a:ext cx="623088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ct val="50000"/>
              </a:spcBef>
              <a:buClr>
                <a:schemeClr val="tx2"/>
              </a:buClr>
              <a:buNone/>
            </a:pPr>
            <a:r>
              <a:rPr lang="en-US" sz="28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30% selected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No</a:t>
            </a:r>
            <a:r>
              <a:rPr lang="en-US" sz="28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and found the following obstacles preventing them from investing more time:</a:t>
            </a:r>
          </a:p>
          <a:p>
            <a:pPr marL="457200" indent="-457200">
              <a:spcBef>
                <a:spcPct val="5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Personal challenges</a:t>
            </a:r>
          </a:p>
          <a:p>
            <a:pPr marL="457200" lvl="0" indent="-457200">
              <a:spcBef>
                <a:spcPct val="50000"/>
              </a:spcBef>
              <a:buClr>
                <a:srgbClr val="44546A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Workload</a:t>
            </a:r>
          </a:p>
          <a:p>
            <a:pPr marL="457200" indent="-457200">
              <a:spcBef>
                <a:spcPct val="5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Busy schedules</a:t>
            </a:r>
          </a:p>
          <a:p>
            <a:pPr marL="457200" indent="-457200">
              <a:spcBef>
                <a:spcPct val="5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Different geographical location</a:t>
            </a:r>
          </a:p>
          <a:p>
            <a:pPr marL="457200" indent="-457200">
              <a:spcBef>
                <a:spcPct val="5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Lack of supervisor support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82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746B2F-32C2-47DE-9BDB-34B0E75436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E94101-F6C9-4B6A-AD51-AC25B879254C}"/>
              </a:ext>
            </a:extLst>
          </p:cNvPr>
          <p:cNvSpPr/>
          <p:nvPr/>
        </p:nvSpPr>
        <p:spPr>
          <a:xfrm>
            <a:off x="-2" y="4839629"/>
            <a:ext cx="9144001" cy="1360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1F70CC-4B40-4E72-B50B-90218DA71D7D}"/>
              </a:ext>
            </a:extLst>
          </p:cNvPr>
          <p:cNvSpPr/>
          <p:nvPr/>
        </p:nvSpPr>
        <p:spPr>
          <a:xfrm>
            <a:off x="545607" y="5258243"/>
            <a:ext cx="8052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protégés are satisfied with their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9196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4C729DCD-EE62-43F5-81D9-DAE5533FA5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7549" y="0"/>
            <a:ext cx="3806451" cy="609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36A612-81E6-40E3-86AC-CDAAF6B8B2D5}"/>
              </a:ext>
            </a:extLst>
          </p:cNvPr>
          <p:cNvSpPr/>
          <p:nvPr/>
        </p:nvSpPr>
        <p:spPr>
          <a:xfrm>
            <a:off x="97954" y="323171"/>
            <a:ext cx="5181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2BE467-B631-43BA-AD67-32E3D476CC00}"/>
              </a:ext>
            </a:extLst>
          </p:cNvPr>
          <p:cNvSpPr/>
          <p:nvPr/>
        </p:nvSpPr>
        <p:spPr>
          <a:xfrm>
            <a:off x="97954" y="1293673"/>
            <a:ext cx="487124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What types of activities have you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participated in so far during the mentoring program?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Conversations with mentor (100%)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Developmental Assignments (13%)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Networking Opportunities (38%)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Stretch Assignment (13%)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Formal Classroom Training (50%)*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23DC92-4AFC-4154-8F17-0D6E0F1D0254}"/>
              </a:ext>
            </a:extLst>
          </p:cNvPr>
          <p:cNvCxnSpPr>
            <a:cxnSpLocks/>
          </p:cNvCxnSpPr>
          <p:nvPr/>
        </p:nvCxnSpPr>
        <p:spPr>
          <a:xfrm>
            <a:off x="5221705" y="108466"/>
            <a:ext cx="0" cy="59875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9371694-0DEF-40E2-A361-585C3F2D29C6}"/>
              </a:ext>
            </a:extLst>
          </p:cNvPr>
          <p:cNvSpPr txBox="1"/>
          <p:nvPr/>
        </p:nvSpPr>
        <p:spPr>
          <a:xfrm>
            <a:off x="396727" y="5057501"/>
            <a:ext cx="4709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*Protégés have had access to monthly</a:t>
            </a:r>
          </a:p>
          <a:p>
            <a:r>
              <a:rPr lang="en-US" i="1" dirty="0"/>
              <a:t>ECQ mentoring forums.  These </a:t>
            </a:r>
            <a:r>
              <a:rPr lang="en-US" i="1"/>
              <a:t>forums focused on </a:t>
            </a:r>
            <a:r>
              <a:rPr lang="en-US" i="1" dirty="0"/>
              <a:t>enhancing senior executive core qualifications (Leading Change, Leading People, Results Drive, Business Acumen, Building Coalitions).</a:t>
            </a:r>
          </a:p>
        </p:txBody>
      </p:sp>
    </p:spTree>
    <p:extLst>
      <p:ext uri="{BB962C8B-B14F-4D97-AF65-F5344CB8AC3E}">
        <p14:creationId xmlns:p14="http://schemas.microsoft.com/office/powerpoint/2010/main" val="3436901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97D969-7C94-494F-970D-9D3EA7DA92CC}"/>
              </a:ext>
            </a:extLst>
          </p:cNvPr>
          <p:cNvSpPr/>
          <p:nvPr/>
        </p:nvSpPr>
        <p:spPr>
          <a:xfrm>
            <a:off x="222756" y="278109"/>
            <a:ext cx="3802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Monthly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Training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059B81D-B7DD-42F5-949C-751C50D357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0" t="14465" r="15483"/>
          <a:stretch/>
        </p:blipFill>
        <p:spPr>
          <a:xfrm>
            <a:off x="544185" y="1195617"/>
            <a:ext cx="2979182" cy="4466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D2B7C090-1E4E-4931-B17E-B1459963D4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6" t="20921" r="18454"/>
          <a:stretch/>
        </p:blipFill>
        <p:spPr>
          <a:xfrm>
            <a:off x="4070117" y="278109"/>
            <a:ext cx="3990671" cy="6383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03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>
            <a:extLst>
              <a:ext uri="{FF2B5EF4-FFF2-40B4-BE49-F238E27FC236}">
                <a16:creationId xmlns:a16="http://schemas.microsoft.com/office/drawing/2014/main" id="{7FDDBB50-853A-43AB-BB64-8F75BF538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4419" y="5903973"/>
            <a:ext cx="16478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DE1CE5-C383-432D-8AD3-C00B87E84D18}"/>
              </a:ext>
            </a:extLst>
          </p:cNvPr>
          <p:cNvSpPr txBox="1"/>
          <p:nvPr/>
        </p:nvSpPr>
        <p:spPr>
          <a:xfrm>
            <a:off x="478301" y="1505243"/>
            <a:ext cx="3727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From the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84993B-3332-42AD-A0C1-97C6ACF18B88}"/>
              </a:ext>
            </a:extLst>
          </p:cNvPr>
          <p:cNvSpPr txBox="1"/>
          <p:nvPr/>
        </p:nvSpPr>
        <p:spPr>
          <a:xfrm>
            <a:off x="478301" y="2736502"/>
            <a:ext cx="3474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Protégés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Mentors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2F3D31-8841-4755-91A4-5852775E6386}"/>
              </a:ext>
            </a:extLst>
          </p:cNvPr>
          <p:cNvCxnSpPr/>
          <p:nvPr/>
        </p:nvCxnSpPr>
        <p:spPr>
          <a:xfrm>
            <a:off x="4107766" y="182880"/>
            <a:ext cx="0" cy="5916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4BD6EFB-DF31-40DF-90A2-624365787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985" y="182880"/>
            <a:ext cx="4572396" cy="58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0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DBC86FB-B70C-42A0-AEC5-36330F7B4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7036070"/>
              </p:ext>
            </p:extLst>
          </p:nvPr>
        </p:nvGraphicFramePr>
        <p:xfrm>
          <a:off x="429093" y="1004341"/>
          <a:ext cx="8460073" cy="560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E94192E-A45B-4C4E-A731-7D699A2DDA69}"/>
              </a:ext>
            </a:extLst>
          </p:cNvPr>
          <p:cNvSpPr txBox="1"/>
          <p:nvPr/>
        </p:nvSpPr>
        <p:spPr>
          <a:xfrm>
            <a:off x="554637" y="247717"/>
            <a:ext cx="8589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80%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FAVORABLE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1983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helping to facilitate professional growth and development.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C4ACC-BCDD-425F-9BB2-68A40F15D8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424" y="5850662"/>
            <a:ext cx="1647576" cy="59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7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DBC86FB-B70C-42A0-AEC5-36330F7B4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452468"/>
              </p:ext>
            </p:extLst>
          </p:nvPr>
        </p:nvGraphicFramePr>
        <p:xfrm>
          <a:off x="429093" y="1004341"/>
          <a:ext cx="8460073" cy="560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E94192E-A45B-4C4E-A731-7D699A2DDA69}"/>
              </a:ext>
            </a:extLst>
          </p:cNvPr>
          <p:cNvSpPr txBox="1"/>
          <p:nvPr/>
        </p:nvSpPr>
        <p:spPr>
          <a:xfrm>
            <a:off x="554637" y="247717"/>
            <a:ext cx="8589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FAVORABLE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expanded networks at different organizational levels throughout the Federal community.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C4ACC-BCDD-425F-9BB2-68A40F15D8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424" y="5850660"/>
            <a:ext cx="1647576" cy="59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9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DBC86FB-B70C-42A0-AEC5-36330F7B4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3495103"/>
              </p:ext>
            </p:extLst>
          </p:nvPr>
        </p:nvGraphicFramePr>
        <p:xfrm>
          <a:off x="429093" y="1004341"/>
          <a:ext cx="8460073" cy="560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E94192E-A45B-4C4E-A731-7D699A2DDA69}"/>
              </a:ext>
            </a:extLst>
          </p:cNvPr>
          <p:cNvSpPr txBox="1"/>
          <p:nvPr/>
        </p:nvSpPr>
        <p:spPr>
          <a:xfrm>
            <a:off x="554637" y="247717"/>
            <a:ext cx="8589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FAVORABLE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gained an understanding of how to navigate the federal government.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C4ACC-BCDD-425F-9BB2-68A40F15D8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424" y="5850657"/>
            <a:ext cx="1647576" cy="59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0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DBC86FB-B70C-42A0-AEC5-36330F7B4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24979"/>
              </p:ext>
            </p:extLst>
          </p:nvPr>
        </p:nvGraphicFramePr>
        <p:xfrm>
          <a:off x="429093" y="1004341"/>
          <a:ext cx="8460073" cy="560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E94192E-A45B-4C4E-A731-7D699A2DDA69}"/>
              </a:ext>
            </a:extLst>
          </p:cNvPr>
          <p:cNvSpPr txBox="1"/>
          <p:nvPr/>
        </p:nvSpPr>
        <p:spPr>
          <a:xfrm>
            <a:off x="554637" y="247717"/>
            <a:ext cx="8589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75%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FAVORABLE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gained new tips and techniques to do the job better and be more effective.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C4ACC-BCDD-425F-9BB2-68A40F15D8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424" y="5850662"/>
            <a:ext cx="1647576" cy="59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64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DBC86FB-B70C-42A0-AEC5-36330F7B4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685368"/>
              </p:ext>
            </p:extLst>
          </p:nvPr>
        </p:nvGraphicFramePr>
        <p:xfrm>
          <a:off x="429093" y="1004341"/>
          <a:ext cx="8460073" cy="560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E94192E-A45B-4C4E-A731-7D699A2DDA69}"/>
              </a:ext>
            </a:extLst>
          </p:cNvPr>
          <p:cNvSpPr txBox="1"/>
          <p:nvPr/>
        </p:nvSpPr>
        <p:spPr>
          <a:xfrm>
            <a:off x="554637" y="247717"/>
            <a:ext cx="8589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75%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FAVORABLE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 the knowledge and skills needed for success at the senior leadership level?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C4ACC-BCDD-425F-9BB2-68A40F15D8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424" y="5850662"/>
            <a:ext cx="1647576" cy="59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32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66504A-B1E7-437F-B3AE-D6418CD9AB2C}"/>
              </a:ext>
            </a:extLst>
          </p:cNvPr>
          <p:cNvSpPr/>
          <p:nvPr/>
        </p:nvSpPr>
        <p:spPr>
          <a:xfrm>
            <a:off x="71819" y="2278599"/>
            <a:ext cx="38122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Made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(Key Accomplishments)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3352B731-00BF-45CB-A093-1835E988E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175" y="5861904"/>
            <a:ext cx="16478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61CBE4-EC5E-4668-A121-50CAD881919D}"/>
              </a:ext>
            </a:extLst>
          </p:cNvPr>
          <p:cNvSpPr/>
          <p:nvPr/>
        </p:nvSpPr>
        <p:spPr>
          <a:xfrm>
            <a:off x="4205286" y="293014"/>
            <a:ext cx="40533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Protégés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Responses:</a:t>
            </a: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Gained some break‑through techniques in having conversations about work challenges.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Valuable recommendations for reading material and 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Better understanding of needs in employee‑employer relationship.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Professional dress and body language.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Gained a connection to important networks.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Reviewed a draft of my ECQ’s.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Identified multiple options for achieving immediate career goals.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Possible ways to obtain more supervisory 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Feedback when faced with professional challenges.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Path forward in support of career goals.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Developed a genuine and caring relationship.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Effective partnering.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Gained resume and interviewing tips.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Sounding board to work through career development decisions.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12A248-91E9-4CF0-B364-6279ABAD0E8B}"/>
              </a:ext>
            </a:extLst>
          </p:cNvPr>
          <p:cNvCxnSpPr>
            <a:cxnSpLocks/>
          </p:cNvCxnSpPr>
          <p:nvPr/>
        </p:nvCxnSpPr>
        <p:spPr>
          <a:xfrm>
            <a:off x="3944846" y="293014"/>
            <a:ext cx="0" cy="59875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00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66504A-B1E7-437F-B3AE-D6418CD9AB2C}"/>
              </a:ext>
            </a:extLst>
          </p:cNvPr>
          <p:cNvSpPr/>
          <p:nvPr/>
        </p:nvSpPr>
        <p:spPr>
          <a:xfrm>
            <a:off x="189264" y="2152764"/>
            <a:ext cx="36193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PROGRESS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Made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(Key Accomplishments)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3352B731-00BF-45CB-A093-1835E988E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175" y="5826048"/>
            <a:ext cx="16478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61CBE4-EC5E-4668-A121-50CAD881919D}"/>
              </a:ext>
            </a:extLst>
          </p:cNvPr>
          <p:cNvSpPr/>
          <p:nvPr/>
        </p:nvSpPr>
        <p:spPr>
          <a:xfrm>
            <a:off x="4205286" y="293014"/>
            <a:ext cx="440168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Mentors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Responses: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Consider the unlimited possibilities available (even the options that sound challenging). Work through adversity with a positive expectation.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Success is not just obtaining your goals, but positively impacting others around you in the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Identified multiple options for achieving immediate career goals.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Discussed possible ways to obtain more supervisory experience.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Gained an understanding her government environment and how to help her navigate that environment.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Helped her clarify that some of her experience that she discounts as not relevant is in fact relevant to the ECQ write ups.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Gained an understanding her family situation and how she has been able to balance her family life with her work life.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Suggested participation in EWG activities, like the upcoming Summit.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Discussed tips for overcoming fear of public speaking.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Improved resume.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Opened horizon for new goals. </a:t>
            </a:r>
            <a:endParaRPr lang="en-US" sz="1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12A248-91E9-4CF0-B364-6279ABAD0E8B}"/>
              </a:ext>
            </a:extLst>
          </p:cNvPr>
          <p:cNvCxnSpPr>
            <a:cxnSpLocks/>
          </p:cNvCxnSpPr>
          <p:nvPr/>
        </p:nvCxnSpPr>
        <p:spPr>
          <a:xfrm>
            <a:off x="3944846" y="293014"/>
            <a:ext cx="0" cy="59875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4305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Dynamic Mentoring Celebration&amp;quot;&quot;/&gt;&lt;property id=&quot;20307&quot; value=&quot;288&quot;/&gt;&lt;/object&gt;&lt;object type=&quot;3&quot; unique_id=&quot;10004&quot;&gt;&lt;property id=&quot;20148&quot; value=&quot;5&quot;/&gt;&lt;property id=&quot;20300&quot; value=&quot;Slide 2 - &amp;quot;Today’s Objectives&amp;quot;&quot;/&gt;&lt;property id=&quot;20307&quot; value=&quot;258&quot;/&gt;&lt;/object&gt;&lt;object type=&quot;3&quot; unique_id=&quot;10005&quot;&gt;&lt;property id=&quot;20148&quot; value=&quot;5&quot;/&gt;&lt;property id=&quot;20300&quot; value=&quot;Slide 3 - &amp;quot;Why was this Experience Important?&amp;quot;&quot;/&gt;&lt;property id=&quot;20307&quot; value=&quot;332&quot;/&gt;&lt;/object&gt;&lt;object type=&quot;3&quot; unique_id=&quot;10006&quot;&gt;&lt;property id=&quot;20148&quot; value=&quot;5&quot;/&gt;&lt;property id=&quot;20300&quot; value=&quot;Slide 4 - &amp;quot;Why was this Experience Important?&amp;quot;&quot;/&gt;&lt;property id=&quot;20307&quot; value=&quot;333&quot;/&gt;&lt;/object&gt;&lt;object type=&quot;3&quot; unique_id=&quot;10007&quot;&gt;&lt;property id=&quot;20148&quot; value=&quot;5&quot;/&gt;&lt;property id=&quot;20300&quot; value=&quot;Slide 5 - &amp;quot;Why was this experience important?&amp;quot;&quot;/&gt;&lt;property id=&quot;20307&quot; value=&quot;334&quot;/&gt;&lt;/object&gt;&lt;object type=&quot;3&quot; unique_id=&quot;10009&quot;&gt;&lt;property id=&quot;20148&quot; value=&quot;5&quot;/&gt;&lt;property id=&quot;20300&quot; value=&quot;Slide 7 - &amp;quot;Overall, how effective was the mentoring program at helping the mentees develop?&amp;quot;&quot;/&gt;&lt;property id=&quot;20307&quot; value=&quot;259&quot;/&gt;&lt;/object&gt;&lt;object type=&quot;3&quot; unique_id=&quot;10010&quot;&gt;&lt;property id=&quot;20148&quot; value=&quot;5&quot;/&gt;&lt;property id=&quot;20300&quot; value=&quot;Slide 8 - &amp;quot;Gain an understanding of organizational values, mission, and culture?&amp;quot;&quot;/&gt;&lt;property id=&quot;20307&quot; value=&quot;260&quot;/&gt;&lt;/object&gt;&lt;object type=&quot;3&quot; unique_id=&quot;10011&quot;&gt;&lt;property id=&quot;20148&quot; value=&quot;5&quot;/&gt;&lt;property id=&quot;20300&quot; value=&quot;Slide 9 - &amp;quot;Expand their networks to include employees at different organizational levels throughout the HQ community?&amp;quot;&quot;/&gt;&lt;property id=&quot;20307&quot; value=&quot;261&quot;/&gt;&lt;/object&gt;&lt;object type=&quot;3&quot; unique_id=&quot;10012&quot;&gt;&lt;property id=&quot;20148&quot; value=&quot;5&quot;/&gt;&lt;property id=&quot;20300&quot; value=&quot;Slide 10 - &amp;quot;Identify the knowledge and skills needed for success at HQ?&amp;quot;&quot;/&gt;&lt;property id=&quot;20307&quot; value=&quot;290&quot;/&gt;&lt;/object&gt;&lt;object type=&quot;3&quot; unique_id=&quot;10013&quot;&gt;&lt;property id=&quot;20148&quot; value=&quot;5&quot;/&gt;&lt;property id=&quot;20300&quot; value=&quot;Slide 11 - &amp;quot;Introduce Your Partner&amp;quot;&quot;/&gt;&lt;property id=&quot;20307&quot; value=&quot;309&quot;/&gt;&lt;/object&gt;&lt;object type=&quot;3&quot; unique_id=&quot;10014&quot;&gt;&lt;property id=&quot;20148&quot; value=&quot;5&quot;/&gt;&lt;property id=&quot;20300&quot; value=&quot;Slide 12 - &amp;quot;The Success Triangle&amp;quot;&quot;/&gt;&lt;property id=&quot;20307&quot; value=&quot;311&quot;/&gt;&lt;/object&gt;&lt;object type=&quot;3&quot; unique_id=&quot;10015&quot;&gt;&lt;property id=&quot;20148&quot; value=&quot;5&quot;/&gt;&lt;property id=&quot;20300&quot; value=&quot;Slide 13 - &amp;quot;The Success Triangle&amp;quot;&quot;/&gt;&lt;property id=&quot;20307&quot; value=&quot;312&quot;/&gt;&lt;/object&gt;&lt;object type=&quot;3&quot; unique_id=&quot;10016&quot;&gt;&lt;property id=&quot;20148&quot; value=&quot;5&quot;/&gt;&lt;property id=&quot;20300&quot; value=&quot;Slide 14 - &amp;quot;Mentoring is a Dynamic Process!&amp;quot;&quot;/&gt;&lt;property id=&quot;20307&quot; value=&quot;335&quot;/&gt;&lt;/object&gt;&lt;object type=&quot;3&quot; unique_id=&quot;10017&quot;&gt;&lt;property id=&quot;20148&quot; value=&quot;5&quot;/&gt;&lt;property id=&quot;20300&quot; value=&quot;Slide 15 - &amp;quot;Developmental Opportunities&amp;quot;&quot;/&gt;&lt;property id=&quot;20307&quot; value=&quot;323&quot;/&gt;&lt;/object&gt;&lt;object type=&quot;3&quot; unique_id=&quot;10018&quot;&gt;&lt;property id=&quot;20148&quot; value=&quot;5&quot;/&gt;&lt;property id=&quot;20300&quot; value=&quot;Slide 16 - &amp;quot;Return on Investment (Mentees)&amp;quot;&quot;/&gt;&lt;property id=&quot;20307&quot; value=&quot;315&quot;/&gt;&lt;/object&gt;&lt;object type=&quot;3&quot; unique_id=&quot;10019&quot;&gt;&lt;property id=&quot;20148&quot; value=&quot;5&quot;/&gt;&lt;property id=&quot;20300&quot; value=&quot;Slide 17 - &amp;quot;Return on Investment (Mentors)&amp;quot;&quot;/&gt;&lt;property id=&quot;20307&quot; value=&quot;316&quot;/&gt;&lt;/object&gt;&lt;object type=&quot;3&quot; unique_id=&quot;10020&quot;&gt;&lt;property id=&quot;20148&quot; value=&quot;5&quot;/&gt;&lt;property id=&quot;20300&quot; value=&quot;Slide 18 - &amp;quot;What made the difference?&amp;quot;&quot;/&gt;&lt;property id=&quot;20307&quot; value=&quot;324&quot;/&gt;&lt;/object&gt;&lt;object type=&quot;3&quot; unique_id=&quot;10021&quot;&gt;&lt;property id=&quot;20148&quot; value=&quot;5&quot;/&gt;&lt;property id=&quot;20300&quot; value=&quot;Slide 19 - &amp;quot;DISC Strengths&amp;quot;&quot;/&gt;&lt;property id=&quot;20307&quot; value=&quot;325&quot;/&gt;&lt;/object&gt;&lt;object type=&quot;3&quot; unique_id=&quot;10022&quot;&gt;&lt;property id=&quot;20148&quot; value=&quot;5&quot;/&gt;&lt;property id=&quot;20300&quot; value=&quot;Slide 20 - &amp;quot;What makes the difference?&amp;quot;&quot;/&gt;&lt;property id=&quot;20307&quot; value=&quot;326&quot;/&gt;&lt;/object&gt;&lt;object type=&quot;3&quot; unique_id=&quot;10023&quot;&gt;&lt;property id=&quot;20148&quot; value=&quot;5&quot;/&gt;&lt;property id=&quot;20300&quot; value=&quot;Slide 21 - &amp;quot;Return on Investment&amp;quot;&quot;/&gt;&lt;property id=&quot;20307&quot; value=&quot;327&quot;/&gt;&lt;/object&gt;&lt;object type=&quot;3&quot; unique_id=&quot;10024&quot;&gt;&lt;property id=&quot;20148&quot; value=&quot;5&quot;/&gt;&lt;property id=&quot;20300&quot; value=&quot;Slide 22 - &amp;quot;Do something with what you learned. &amp;quot;&quot;/&gt;&lt;property id=&quot;20307&quot; value=&quot;328&quot;/&gt;&lt;/object&gt;&lt;object type=&quot;3&quot; unique_id=&quot;10025&quot;&gt;&lt;property id=&quot;20148&quot; value=&quot;5&quot;/&gt;&lt;property id=&quot;20300&quot; value=&quot;Slide 23 - &amp;quot;A New Beginning&amp;quot;&quot;/&gt;&lt;property id=&quot;20307&quot; value=&quot;319&quot;/&gt;&lt;/object&gt;&lt;object type=&quot;3&quot; unique_id=&quot;10026&quot;&gt;&lt;property id=&quot;20148&quot; value=&quot;5&quot;/&gt;&lt;property id=&quot;20300&quot; value=&quot;Slide 24 - &amp;quot;Testimonies&amp;quot;&quot;/&gt;&lt;property id=&quot;20307&quot; value=&quot;336&quot;/&gt;&lt;/object&gt;&lt;object type=&quot;3&quot; unique_id=&quot;10027&quot;&gt;&lt;property id=&quot;20148&quot; value=&quot;5&quot;/&gt;&lt;property id=&quot;20300&quot; value=&quot;Slide 25 - &amp;quot;Power of Generosity&amp;quot;&quot;/&gt;&lt;property id=&quot;20307&quot; value=&quot;330&quot;/&gt;&lt;/object&gt;&lt;object type=&quot;3&quot; unique_id=&quot;10028&quot;&gt;&lt;property id=&quot;20148&quot; value=&quot;5&quot;/&gt;&lt;property id=&quot;20300&quot; value=&quot;Slide 26&quot;/&gt;&lt;property id=&quot;20307&quot; value=&quot;308&quot;/&gt;&lt;/object&gt;&lt;object type=&quot;3&quot; unique_id=&quot;10029&quot;&gt;&lt;property id=&quot;20148&quot; value=&quot;5&quot;/&gt;&lt;property id=&quot;20300&quot; value=&quot;Slide 27 - &amp;quot;Pay it Forward!&amp;quot;&quot;/&gt;&lt;property id=&quot;20307&quot; value=&quot;331&quot;/&gt;&lt;/object&gt;&lt;object type=&quot;3&quot; unique_id=&quot;10030&quot;&gt;&lt;property id=&quot;20148&quot; value=&quot;5&quot;/&gt;&lt;property id=&quot;20300&quot; value=&quot;Slide 28 - &amp;quot;Critical Success Factors&amp;quot;&quot;/&gt;&lt;property id=&quot;20307&quot; value=&quot;310&quot;/&gt;&lt;/object&gt;&lt;object type=&quot;3&quot; unique_id=&quot;10061&quot;&gt;&lt;property id=&quot;20148&quot; value=&quot;5&quot;/&gt;&lt;property id=&quot;20300&quot; value=&quot;Slide 6 - &amp;quot;Mentoring is a “Win*Win”&amp;quot;&quot;/&gt;&lt;property id=&quot;20307&quot; value=&quot;337&quot;/&gt;&lt;/object&gt;&lt;/object&gt;&lt;object type=&quot;8&quot; unique_id=&quot;1006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entation Powerpoint, Webinar, test  -  Compatibility Mode" id="{95389165-8543-40FA-81AE-B8E94F90CC50}" vid="{9279CAC6-3CB9-4B84-8A02-162E671F12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532</Words>
  <Application>Microsoft Office PowerPoint</Application>
  <PresentationFormat>On-screen Show (4:3)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Corinna</dc:creator>
  <cp:lastModifiedBy>Corinna</cp:lastModifiedBy>
  <cp:revision>65</cp:revision>
  <dcterms:created xsi:type="dcterms:W3CDTF">2019-01-23T18:03:28Z</dcterms:created>
  <dcterms:modified xsi:type="dcterms:W3CDTF">2019-05-23T16:33:35Z</dcterms:modified>
</cp:coreProperties>
</file>